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6" r:id="rId7"/>
    <p:sldId id="260" r:id="rId8"/>
    <p:sldId id="261" r:id="rId9"/>
    <p:sldId id="267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05BD2-A3C8-4CBF-9293-77454012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B1CD18-A6E2-4527-B3B8-373D44763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2A7889-2B34-4E4D-AD6A-7260576F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339E09-EF3C-471F-8FFB-D24C0618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37C0A2-5249-41DE-862D-A3808E5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94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B3F69-B202-4E7E-88B8-28A13B87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1D9C6A-01B5-4ECA-846F-B0794E324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59155-DCE8-4179-97E3-7DADC9E4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D25947-1CEF-47F0-AC22-16B149A98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51E39-7ABF-4B45-913E-7C852DC4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38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9945E6-A397-49D9-B3D0-3B9BF5307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76CF8-D02B-4F4B-92AF-6E4990D39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882361-917D-4471-B898-EF11680F7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2C8E2-079B-4181-9410-1210F7B6A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84DF77-011C-4579-9B88-059E6F1E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393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CEFEC-8309-4CC6-9137-4C8000A8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D613F-F120-4F7A-96C3-C9F0B389F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6E174-5B8F-4D83-9C87-F923779E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EAA4CA-0279-4D8C-A580-95E791E4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373738-D6CC-4906-A1EE-56DBD095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5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43599-4167-46EF-8976-3907B367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AAA162-7FEB-4D9B-85F3-2E2FE7003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9E9FC-E323-42E2-8ADA-72547FC0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D4585-19A8-407D-89AE-B5944B04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02895-E22B-4E0B-83F2-4E048F32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FC64B-6C76-4B42-88BF-CF3AF361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A34AE-FDD9-484A-8233-21DAA7CDA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0C219B-6651-49A1-A064-149DDFA66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BF10C3-42C3-454C-B147-158AE498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46FDAA-6F12-4594-B009-3F51F9C7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C1C5EE-032C-4346-B2A0-EA9CF791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21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B0297-BCD1-4072-9510-328C773E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8A71C1-5629-49DB-A980-284B79E1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CAF7B4-4BF5-4350-AEB1-730A35B79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058515-9500-4140-9C4D-1A8E227EE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692F41-67B7-4A4C-90AD-14B05BA66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1B7CC5-28B1-4631-9B16-ED925980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E6B54B-4060-43B3-818B-9000885F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81EE9C-5FE1-4134-8067-929B4F4C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31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C1020-15FA-4D92-B36F-7EFB938B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52C69B-C43E-493F-8F99-266D0F06B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E6676E-7D43-4AD5-86FC-EA29DAC3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9FD4A4-29C6-49FA-A7E7-6FBDEA8F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0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904824-EDE9-45EC-82C5-47894572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37E805-06C4-4BB8-8781-74B8BFAF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2E9FDC-CFD2-4271-9727-2143FBD4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9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E659E-0331-4480-BD97-5E344B66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86E94A-8F61-424E-A760-64E08D362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D62004-B3B1-4182-ACB3-294887DD3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672F43-22E3-490E-B32B-87280E848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AD7473-825A-461B-9C8A-5A957D21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9A28C3-2139-416A-9092-583C4B59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28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788F1-E712-4120-BB39-267107AB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38C4BC-7E98-4C55-8F26-B0134AA9D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B68584-BC86-4636-8E13-50E073558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8BA84-AE60-4C3E-B578-D50B14A6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FB7E85-CFF5-43E1-914B-1E09B183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7E764C-3875-4380-BC90-EB3EF590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15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2E00D8-C691-4583-BE32-A5CE466D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DE1B26-6D7F-42CB-AD22-FBF55AED1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950C82-3D93-441E-86C4-AF5AD9E05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96300-8E04-4387-99E8-BE200B32F307}" type="datetimeFigureOut">
              <a:rPr lang="zh-CN" altLang="en-US" smtClean="0"/>
              <a:t>2021/2/9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00B756-B7D2-4B52-9B66-FC8DD738A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C975C-ECF5-470A-A3FF-09B95181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F7A38-1F5F-4F5A-A591-42202AA57B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7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microsoft.com/office/2007/relationships/media" Target="../media/media26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9.pn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audio" Target="../media/media27.wav"/><Relationship Id="rId11" Type="http://schemas.openxmlformats.org/officeDocument/2006/relationships/image" Target="../media/image38.png"/><Relationship Id="rId5" Type="http://schemas.microsoft.com/office/2007/relationships/media" Target="../media/media27.wav"/><Relationship Id="rId10" Type="http://schemas.openxmlformats.org/officeDocument/2006/relationships/image" Target="../media/image37.png"/><Relationship Id="rId4" Type="http://schemas.openxmlformats.org/officeDocument/2006/relationships/audio" Target="../media/media26.wav"/><Relationship Id="rId9" Type="http://schemas.openxmlformats.org/officeDocument/2006/relationships/image" Target="../media/image36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microsoft.com/office/2007/relationships/media" Target="../media/media29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6" Type="http://schemas.openxmlformats.org/officeDocument/2006/relationships/audio" Target="../media/media30.wav"/><Relationship Id="rId11" Type="http://schemas.openxmlformats.org/officeDocument/2006/relationships/image" Target="../media/image44.png"/><Relationship Id="rId5" Type="http://schemas.microsoft.com/office/2007/relationships/media" Target="../media/media30.wav"/><Relationship Id="rId10" Type="http://schemas.openxmlformats.org/officeDocument/2006/relationships/image" Target="../media/image43.png"/><Relationship Id="rId4" Type="http://schemas.openxmlformats.org/officeDocument/2006/relationships/audio" Target="../media/media29.wav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audio" Target="../media/media1.wav"/><Relationship Id="rId16" Type="http://schemas.openxmlformats.org/officeDocument/2006/relationships/image" Target="../media/image5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5" Type="http://schemas.openxmlformats.org/officeDocument/2006/relationships/image" Target="../media/image4.png"/><Relationship Id="rId10" Type="http://schemas.openxmlformats.org/officeDocument/2006/relationships/audio" Target="../media/media5.wav"/><Relationship Id="rId19" Type="http://schemas.openxmlformats.org/officeDocument/2006/relationships/image" Target="../media/image8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media" Target="../media/media7.wav"/><Relationship Id="rId7" Type="http://schemas.microsoft.com/office/2007/relationships/media" Target="../media/media9.wav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audio" Target="../media/media6.wav"/><Relationship Id="rId16" Type="http://schemas.openxmlformats.org/officeDocument/2006/relationships/image" Target="../media/image13.png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openxmlformats.org/officeDocument/2006/relationships/slideLayout" Target="../slideLayouts/slideLayout2.xml"/><Relationship Id="rId5" Type="http://schemas.microsoft.com/office/2007/relationships/media" Target="../media/media8.wav"/><Relationship Id="rId15" Type="http://schemas.openxmlformats.org/officeDocument/2006/relationships/image" Target="../media/image12.png"/><Relationship Id="rId10" Type="http://schemas.openxmlformats.org/officeDocument/2006/relationships/audio" Target="../media/media10.wav"/><Relationship Id="rId19" Type="http://schemas.openxmlformats.org/officeDocument/2006/relationships/image" Target="../media/image8.png"/><Relationship Id="rId4" Type="http://schemas.openxmlformats.org/officeDocument/2006/relationships/audio" Target="../media/media7.wav"/><Relationship Id="rId9" Type="http://schemas.microsoft.com/office/2007/relationships/media" Target="../media/media10.wav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microsoft.com/office/2007/relationships/media" Target="../media/media17.wav"/><Relationship Id="rId18" Type="http://schemas.openxmlformats.org/officeDocument/2006/relationships/image" Target="../media/image17.png"/><Relationship Id="rId26" Type="http://schemas.openxmlformats.org/officeDocument/2006/relationships/image" Target="../media/image8.png"/><Relationship Id="rId3" Type="http://schemas.microsoft.com/office/2007/relationships/media" Target="../media/media12.wav"/><Relationship Id="rId21" Type="http://schemas.openxmlformats.org/officeDocument/2006/relationships/image" Target="../media/image20.png"/><Relationship Id="rId7" Type="http://schemas.microsoft.com/office/2007/relationships/media" Target="../media/media14.wav"/><Relationship Id="rId12" Type="http://schemas.openxmlformats.org/officeDocument/2006/relationships/audio" Target="../media/media16.wav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audio" Target="../media/media11.wav"/><Relationship Id="rId16" Type="http://schemas.openxmlformats.org/officeDocument/2006/relationships/image" Target="../media/image10.png"/><Relationship Id="rId20" Type="http://schemas.openxmlformats.org/officeDocument/2006/relationships/image" Target="../media/image19.png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microsoft.com/office/2007/relationships/media" Target="../media/media16.wav"/><Relationship Id="rId24" Type="http://schemas.openxmlformats.org/officeDocument/2006/relationships/image" Target="../media/image23.png"/><Relationship Id="rId5" Type="http://schemas.microsoft.com/office/2007/relationships/media" Target="../media/media13.wav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.png"/><Relationship Id="rId10" Type="http://schemas.openxmlformats.org/officeDocument/2006/relationships/audio" Target="../media/media15.wav"/><Relationship Id="rId19" Type="http://schemas.openxmlformats.org/officeDocument/2006/relationships/image" Target="../media/image18.png"/><Relationship Id="rId4" Type="http://schemas.openxmlformats.org/officeDocument/2006/relationships/audio" Target="../media/media12.wav"/><Relationship Id="rId9" Type="http://schemas.microsoft.com/office/2007/relationships/media" Target="../media/media15.wav"/><Relationship Id="rId14" Type="http://schemas.openxmlformats.org/officeDocument/2006/relationships/audio" Target="../media/media17.wav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microsoft.com/office/2007/relationships/media" Target="../media/media24.wav"/><Relationship Id="rId18" Type="http://schemas.openxmlformats.org/officeDocument/2006/relationships/image" Target="../media/image27.png"/><Relationship Id="rId26" Type="http://schemas.openxmlformats.org/officeDocument/2006/relationships/image" Target="../media/image8.png"/><Relationship Id="rId3" Type="http://schemas.microsoft.com/office/2007/relationships/media" Target="../media/media19.wav"/><Relationship Id="rId21" Type="http://schemas.openxmlformats.org/officeDocument/2006/relationships/image" Target="../media/image30.png"/><Relationship Id="rId7" Type="http://schemas.microsoft.com/office/2007/relationships/media" Target="../media/media21.wav"/><Relationship Id="rId12" Type="http://schemas.openxmlformats.org/officeDocument/2006/relationships/audio" Target="../media/media23.wav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audio" Target="../media/media18.wav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microsoft.com/office/2007/relationships/media" Target="../media/media23.wav"/><Relationship Id="rId24" Type="http://schemas.openxmlformats.org/officeDocument/2006/relationships/image" Target="../media/image33.png"/><Relationship Id="rId5" Type="http://schemas.microsoft.com/office/2007/relationships/media" Target="../media/media20.wav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2.png"/><Relationship Id="rId10" Type="http://schemas.openxmlformats.org/officeDocument/2006/relationships/audio" Target="../media/media22.wav"/><Relationship Id="rId19" Type="http://schemas.openxmlformats.org/officeDocument/2006/relationships/image" Target="../media/image28.png"/><Relationship Id="rId4" Type="http://schemas.openxmlformats.org/officeDocument/2006/relationships/audio" Target="../media/media19.wav"/><Relationship Id="rId9" Type="http://schemas.microsoft.com/office/2007/relationships/media" Target="../media/media22.wav"/><Relationship Id="rId14" Type="http://schemas.openxmlformats.org/officeDocument/2006/relationships/audio" Target="../media/media24.wav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32E23-93B2-435C-AC16-5145FF6F6D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Cycle-Refining Network (CRN) for Visually-guided Music Source Separation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A78935-048D-4CFD-AC05-77586C153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586" y="437503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Visualization of the experiments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91752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DDDBD-17B7-47CF-A4FB-76EDD88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Real-mix separation—sample 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91A3C-EDDB-4420-9A65-C370C4F92FBA}"/>
              </a:ext>
            </a:extLst>
          </p:cNvPr>
          <p:cNvSpPr txBox="1"/>
          <p:nvPr/>
        </p:nvSpPr>
        <p:spPr>
          <a:xfrm>
            <a:off x="3709894" y="1923064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Detected Objects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9A127-2208-4C8C-931F-9B8768200086}"/>
              </a:ext>
            </a:extLst>
          </p:cNvPr>
          <p:cNvSpPr txBox="1"/>
          <p:nvPr/>
        </p:nvSpPr>
        <p:spPr>
          <a:xfrm>
            <a:off x="5976428" y="1923064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Duet Spectrogram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5235B3-9422-4C18-BE04-01727C7273A3}"/>
              </a:ext>
            </a:extLst>
          </p:cNvPr>
          <p:cNvSpPr txBox="1"/>
          <p:nvPr/>
        </p:nvSpPr>
        <p:spPr>
          <a:xfrm>
            <a:off x="8911472" y="1923064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Separated Spectrogram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B87E15-860C-41B0-86CA-C0D195B2CFEF}"/>
              </a:ext>
            </a:extLst>
          </p:cNvPr>
          <p:cNvSpPr txBox="1"/>
          <p:nvPr/>
        </p:nvSpPr>
        <p:spPr>
          <a:xfrm>
            <a:off x="780547" y="1923064"/>
            <a:ext cx="239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Frame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459419-83FF-4FF0-A388-C324078D77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35" y="3429000"/>
            <a:ext cx="3048000" cy="171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605AB4-361C-4922-AC46-7F64236AF5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94" y="2495767"/>
            <a:ext cx="1973669" cy="1714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21AE019-3ECD-472C-BC3A-EBC43BB930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92" y="4451613"/>
            <a:ext cx="744862" cy="20412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72F956-31DD-40D7-8192-E56FCE1D6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92" y="3469595"/>
            <a:ext cx="2250018" cy="16739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BE47097-3D2B-4303-9E16-376CDF7808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3" y="2495767"/>
            <a:ext cx="2250019" cy="16739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DE41EF6-C16F-4A9C-A77C-44E918BDC0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1" y="4635291"/>
            <a:ext cx="2250019" cy="1673905"/>
          </a:xfrm>
          <a:prstGeom prst="rect">
            <a:avLst/>
          </a:prstGeom>
        </p:spPr>
      </p:pic>
      <p:pic>
        <p:nvPicPr>
          <p:cNvPr id="29" name="audio_duet">
            <a:hlinkClick r:id="" action="ppaction://media"/>
            <a:extLst>
              <a:ext uri="{FF2B5EF4-FFF2-40B4-BE49-F238E27FC236}">
                <a16:creationId xmlns:a16="http://schemas.microsoft.com/office/drawing/2014/main" id="{882AEEBF-2B89-4A46-B6E1-F591186FE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93559" y="4816556"/>
            <a:ext cx="487363" cy="487363"/>
          </a:xfrm>
          <a:prstGeom prst="rect">
            <a:avLst/>
          </a:prstGeom>
        </p:spPr>
      </p:pic>
      <p:pic>
        <p:nvPicPr>
          <p:cNvPr id="30" name="audio_separation_result_1">
            <a:hlinkClick r:id="" action="ppaction://media"/>
            <a:extLst>
              <a:ext uri="{FF2B5EF4-FFF2-40B4-BE49-F238E27FC236}">
                <a16:creationId xmlns:a16="http://schemas.microsoft.com/office/drawing/2014/main" id="{EEA0AC68-EEED-4E34-B9A6-599AC6D31C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72276" y="3847776"/>
            <a:ext cx="487363" cy="487363"/>
          </a:xfrm>
          <a:prstGeom prst="rect">
            <a:avLst/>
          </a:prstGeom>
        </p:spPr>
      </p:pic>
      <p:pic>
        <p:nvPicPr>
          <p:cNvPr id="31" name="audio_separation_result_2">
            <a:hlinkClick r:id="" action="ppaction://media"/>
            <a:extLst>
              <a:ext uri="{FF2B5EF4-FFF2-40B4-BE49-F238E27FC236}">
                <a16:creationId xmlns:a16="http://schemas.microsoft.com/office/drawing/2014/main" id="{6F552CC4-881A-4663-BBF9-B4F7227924B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67702" y="60055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3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9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9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DDDBD-17B7-47CF-A4FB-76EDD88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Real-mix separation—sample 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91A3C-EDDB-4420-9A65-C370C4F92FBA}"/>
              </a:ext>
            </a:extLst>
          </p:cNvPr>
          <p:cNvSpPr txBox="1"/>
          <p:nvPr/>
        </p:nvSpPr>
        <p:spPr>
          <a:xfrm>
            <a:off x="3709894" y="1923064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Detected Objects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9A127-2208-4C8C-931F-9B8768200086}"/>
              </a:ext>
            </a:extLst>
          </p:cNvPr>
          <p:cNvSpPr txBox="1"/>
          <p:nvPr/>
        </p:nvSpPr>
        <p:spPr>
          <a:xfrm>
            <a:off x="5976428" y="1923064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Duet Spectrogram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5235B3-9422-4C18-BE04-01727C7273A3}"/>
              </a:ext>
            </a:extLst>
          </p:cNvPr>
          <p:cNvSpPr txBox="1"/>
          <p:nvPr/>
        </p:nvSpPr>
        <p:spPr>
          <a:xfrm>
            <a:off x="8911472" y="1923064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Separated Spectrogram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B87E15-860C-41B0-86CA-C0D195B2CFEF}"/>
              </a:ext>
            </a:extLst>
          </p:cNvPr>
          <p:cNvSpPr txBox="1"/>
          <p:nvPr/>
        </p:nvSpPr>
        <p:spPr>
          <a:xfrm>
            <a:off x="780547" y="1923064"/>
            <a:ext cx="239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Frame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9A4F9C-EDE1-4F6E-9BD5-411752D00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7" y="3592338"/>
            <a:ext cx="2539409" cy="1428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425884-395F-459A-86B1-F7857725A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56" y="2756513"/>
            <a:ext cx="1343025" cy="1162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E68E6F-EC79-442A-87D9-EB500A2E22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67" y="4382680"/>
            <a:ext cx="1278380" cy="19555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CE521C7-8A9F-4961-AD1A-AF24BEF531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05" y="3469594"/>
            <a:ext cx="2250019" cy="16739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F72758-05F4-4980-813A-CE59A842D7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1" y="2500585"/>
            <a:ext cx="2250018" cy="16739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78B3B38-6112-4914-BF5D-39E8B41014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1" y="4664288"/>
            <a:ext cx="2250018" cy="1673905"/>
          </a:xfrm>
          <a:prstGeom prst="rect">
            <a:avLst/>
          </a:prstGeom>
        </p:spPr>
      </p:pic>
      <p:pic>
        <p:nvPicPr>
          <p:cNvPr id="23" name="audio_duet">
            <a:hlinkClick r:id="" action="ppaction://media"/>
            <a:extLst>
              <a:ext uri="{FF2B5EF4-FFF2-40B4-BE49-F238E27FC236}">
                <a16:creationId xmlns:a16="http://schemas.microsoft.com/office/drawing/2014/main" id="{F9E13C25-7C25-4D7C-BA58-68793EF84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66550" y="4834949"/>
            <a:ext cx="487363" cy="487363"/>
          </a:xfrm>
          <a:prstGeom prst="rect">
            <a:avLst/>
          </a:prstGeom>
        </p:spPr>
      </p:pic>
      <p:pic>
        <p:nvPicPr>
          <p:cNvPr id="25" name="audio_separation_result_1">
            <a:hlinkClick r:id="" action="ppaction://media"/>
            <a:extLst>
              <a:ext uri="{FF2B5EF4-FFF2-40B4-BE49-F238E27FC236}">
                <a16:creationId xmlns:a16="http://schemas.microsoft.com/office/drawing/2014/main" id="{59B01E55-F9D4-46FE-8242-AC35D3D70E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64391" y="3868376"/>
            <a:ext cx="487363" cy="487363"/>
          </a:xfrm>
          <a:prstGeom prst="rect">
            <a:avLst/>
          </a:prstGeom>
        </p:spPr>
      </p:pic>
      <p:pic>
        <p:nvPicPr>
          <p:cNvPr id="27" name="audio_separation_result_2">
            <a:hlinkClick r:id="" action="ppaction://media"/>
            <a:extLst>
              <a:ext uri="{FF2B5EF4-FFF2-40B4-BE49-F238E27FC236}">
                <a16:creationId xmlns:a16="http://schemas.microsoft.com/office/drawing/2014/main" id="{D7EA6867-E3BB-46D3-AFFB-6587B3E7D3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72276" y="60402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5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1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1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C32A7-1361-4783-8908-6668DDF1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081" y="2294615"/>
            <a:ext cx="4943837" cy="2268769"/>
          </a:xfrm>
        </p:spPr>
        <p:txBody>
          <a:bodyPr>
            <a:normAutofit/>
          </a:bodyPr>
          <a:lstStyle/>
          <a:p>
            <a:r>
              <a:rPr lang="en-US" altLang="zh-CN" sz="6600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zh-CN" alt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7B211-A2EE-4D8F-A092-034F422D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713DD-7B06-4D69-8FE2-833BB19C0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The experiments have three parts: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2-mix separation</a:t>
            </a:r>
          </a:p>
          <a:p>
            <a:r>
              <a:rPr lang="en-US" altLang="zh-CN" dirty="0"/>
              <a:t>3-mix separation</a:t>
            </a:r>
          </a:p>
          <a:p>
            <a:r>
              <a:rPr lang="en-US" altLang="zh-CN" dirty="0"/>
              <a:t>Real-mix separation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89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7B211-A2EE-4D8F-A092-034F422D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713DD-7B06-4D69-8FE2-833BB19C0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The experiments have three parts: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2-mix separation</a:t>
            </a:r>
          </a:p>
          <a:p>
            <a:r>
              <a:rPr lang="en-US" altLang="zh-CN" dirty="0"/>
              <a:t>3-mix separation</a:t>
            </a:r>
          </a:p>
          <a:p>
            <a:r>
              <a:rPr lang="en-US" altLang="zh-CN" dirty="0"/>
              <a:t>Real-mix separation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600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DDDBD-17B7-47CF-A4FB-76EDD88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2-mix separation—sample 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91A3C-EDDB-4420-9A65-C370C4F92FBA}"/>
              </a:ext>
            </a:extLst>
          </p:cNvPr>
          <p:cNvSpPr txBox="1"/>
          <p:nvPr/>
        </p:nvSpPr>
        <p:spPr>
          <a:xfrm>
            <a:off x="538428" y="1923064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Detected Objects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9A127-2208-4C8C-931F-9B8768200086}"/>
              </a:ext>
            </a:extLst>
          </p:cNvPr>
          <p:cNvSpPr txBox="1"/>
          <p:nvPr/>
        </p:nvSpPr>
        <p:spPr>
          <a:xfrm>
            <a:off x="2967008" y="1923064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 Spectrogram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247D9D-129A-4F13-A70D-DD765CA25614}"/>
              </a:ext>
            </a:extLst>
          </p:cNvPr>
          <p:cNvSpPr txBox="1"/>
          <p:nvPr/>
        </p:nvSpPr>
        <p:spPr>
          <a:xfrm>
            <a:off x="6228609" y="1954637"/>
            <a:ext cx="239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Mixture Spectrogram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5235B3-9422-4C18-BE04-01727C7273A3}"/>
              </a:ext>
            </a:extLst>
          </p:cNvPr>
          <p:cNvSpPr txBox="1"/>
          <p:nvPr/>
        </p:nvSpPr>
        <p:spPr>
          <a:xfrm>
            <a:off x="8911472" y="1923064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Separated Spectrogram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D307C6-91AE-4047-8111-F56E0A00ED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2" y="2495767"/>
            <a:ext cx="1784219" cy="16739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83B9FF-AA3A-48AB-BC91-B5A42F0A6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8" y="4767872"/>
            <a:ext cx="2087252" cy="13601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1A3F94-742F-4B6A-AD75-06175B07F5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528" y="2495767"/>
            <a:ext cx="2250017" cy="16739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4DFDD8-A978-4847-96C1-787E6C353D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6" y="4621003"/>
            <a:ext cx="2250018" cy="16739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BA3A3EA-3EC3-4574-961A-A925D57AEF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18" y="3508150"/>
            <a:ext cx="2250017" cy="167390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E88F9D4-D773-4E41-A7E1-1E3B52CC08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3" y="2495767"/>
            <a:ext cx="2250017" cy="16739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7EC465F-E6CF-4791-9F9E-D71BF7BB64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3" y="4621003"/>
            <a:ext cx="2250018" cy="1673905"/>
          </a:xfrm>
          <a:prstGeom prst="rect">
            <a:avLst/>
          </a:prstGeom>
        </p:spPr>
      </p:pic>
      <p:pic>
        <p:nvPicPr>
          <p:cNvPr id="22" name="audio1_groundtruth">
            <a:hlinkClick r:id="" action="ppaction://media"/>
            <a:extLst>
              <a:ext uri="{FF2B5EF4-FFF2-40B4-BE49-F238E27FC236}">
                <a16:creationId xmlns:a16="http://schemas.microsoft.com/office/drawing/2014/main" id="{2B8E9875-DE50-45B2-A671-F4B84CD4B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428931" y="3857739"/>
            <a:ext cx="487363" cy="487363"/>
          </a:xfrm>
          <a:prstGeom prst="rect">
            <a:avLst/>
          </a:prstGeom>
        </p:spPr>
      </p:pic>
      <p:pic>
        <p:nvPicPr>
          <p:cNvPr id="23" name="audio2_groundtruth">
            <a:hlinkClick r:id="" action="ppaction://media"/>
            <a:extLst>
              <a:ext uri="{FF2B5EF4-FFF2-40B4-BE49-F238E27FC236}">
                <a16:creationId xmlns:a16="http://schemas.microsoft.com/office/drawing/2014/main" id="{CDF8BB16-8383-46BA-9C21-AFF455F7E9E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435845" y="5993937"/>
            <a:ext cx="487363" cy="487363"/>
          </a:xfrm>
          <a:prstGeom prst="rect">
            <a:avLst/>
          </a:prstGeom>
        </p:spPr>
      </p:pic>
      <p:pic>
        <p:nvPicPr>
          <p:cNvPr id="24" name="audio_mixture">
            <a:hlinkClick r:id="" action="ppaction://media"/>
            <a:extLst>
              <a:ext uri="{FF2B5EF4-FFF2-40B4-BE49-F238E27FC236}">
                <a16:creationId xmlns:a16="http://schemas.microsoft.com/office/drawing/2014/main" id="{66EEF5EA-0028-438B-88B8-32A78B5C978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346283" y="4873068"/>
            <a:ext cx="487363" cy="487363"/>
          </a:xfrm>
          <a:prstGeom prst="rect">
            <a:avLst/>
          </a:prstGeom>
        </p:spPr>
      </p:pic>
      <p:pic>
        <p:nvPicPr>
          <p:cNvPr id="25" name="audio_separation_result_1">
            <a:hlinkClick r:id="" action="ppaction://media"/>
            <a:extLst>
              <a:ext uri="{FF2B5EF4-FFF2-40B4-BE49-F238E27FC236}">
                <a16:creationId xmlns:a16="http://schemas.microsoft.com/office/drawing/2014/main" id="{F20C44BE-B8ED-4DB6-8A63-5F277013EB8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264638" y="3856638"/>
            <a:ext cx="487363" cy="487363"/>
          </a:xfrm>
          <a:prstGeom prst="rect">
            <a:avLst/>
          </a:prstGeom>
        </p:spPr>
      </p:pic>
      <p:pic>
        <p:nvPicPr>
          <p:cNvPr id="26" name="audio_separation_result_2">
            <a:hlinkClick r:id="" action="ppaction://media"/>
            <a:extLst>
              <a:ext uri="{FF2B5EF4-FFF2-40B4-BE49-F238E27FC236}">
                <a16:creationId xmlns:a16="http://schemas.microsoft.com/office/drawing/2014/main" id="{36553C3F-1531-42F8-B642-85E4A583ABF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262956" y="59871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2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2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2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2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DDDBD-17B7-47CF-A4FB-76EDD88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2-mix separation—sample 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91A3C-EDDB-4420-9A65-C370C4F92FBA}"/>
              </a:ext>
            </a:extLst>
          </p:cNvPr>
          <p:cNvSpPr txBox="1"/>
          <p:nvPr/>
        </p:nvSpPr>
        <p:spPr>
          <a:xfrm>
            <a:off x="538428" y="1923064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Detected Objects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9A127-2208-4C8C-931F-9B8768200086}"/>
              </a:ext>
            </a:extLst>
          </p:cNvPr>
          <p:cNvSpPr txBox="1"/>
          <p:nvPr/>
        </p:nvSpPr>
        <p:spPr>
          <a:xfrm>
            <a:off x="2967008" y="1923064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 Spectrogram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247D9D-129A-4F13-A70D-DD765CA25614}"/>
              </a:ext>
            </a:extLst>
          </p:cNvPr>
          <p:cNvSpPr txBox="1"/>
          <p:nvPr/>
        </p:nvSpPr>
        <p:spPr>
          <a:xfrm>
            <a:off x="6228609" y="1954637"/>
            <a:ext cx="239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Mixture Spectrogram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5235B3-9422-4C18-BE04-01727C7273A3}"/>
              </a:ext>
            </a:extLst>
          </p:cNvPr>
          <p:cNvSpPr txBox="1"/>
          <p:nvPr/>
        </p:nvSpPr>
        <p:spPr>
          <a:xfrm>
            <a:off x="8911472" y="1923064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Separated Spectrogram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933394-C8C1-44EF-A070-AF6E8455AE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91" y="2585006"/>
            <a:ext cx="847725" cy="1495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C498EF-A4F1-43F5-857A-6CFE08F97C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3" y="5182054"/>
            <a:ext cx="2724100" cy="3430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EDDD0A-20D3-466C-B9D5-6E1D2DE9AC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6" y="2495767"/>
            <a:ext cx="2250017" cy="16739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26F67EF-204B-44F2-8261-62F3A26994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52" y="4516618"/>
            <a:ext cx="2250018" cy="16739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8280288-D93A-43AF-9C13-384FF3D5B6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18" y="3399344"/>
            <a:ext cx="2250017" cy="167390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B569F9A-F1F8-4110-868E-270F192205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3" y="2495766"/>
            <a:ext cx="2250017" cy="167390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4495CAF-A1D0-48D4-910E-2726780170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3" y="4516619"/>
            <a:ext cx="2250017" cy="1673904"/>
          </a:xfrm>
          <a:prstGeom prst="rect">
            <a:avLst/>
          </a:prstGeom>
        </p:spPr>
      </p:pic>
      <p:pic>
        <p:nvPicPr>
          <p:cNvPr id="28" name="audio1_groundtruth">
            <a:hlinkClick r:id="" action="ppaction://media"/>
            <a:extLst>
              <a:ext uri="{FF2B5EF4-FFF2-40B4-BE49-F238E27FC236}">
                <a16:creationId xmlns:a16="http://schemas.microsoft.com/office/drawing/2014/main" id="{CABCD629-EC42-4C1E-A141-54A417591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428931" y="3864682"/>
            <a:ext cx="487363" cy="487363"/>
          </a:xfrm>
          <a:prstGeom prst="rect">
            <a:avLst/>
          </a:prstGeom>
        </p:spPr>
      </p:pic>
      <p:pic>
        <p:nvPicPr>
          <p:cNvPr id="29" name="audio2_groundtruth">
            <a:hlinkClick r:id="" action="ppaction://media"/>
            <a:extLst>
              <a:ext uri="{FF2B5EF4-FFF2-40B4-BE49-F238E27FC236}">
                <a16:creationId xmlns:a16="http://schemas.microsoft.com/office/drawing/2014/main" id="{002287F3-C6A8-46AC-A5DA-31874522DA4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452081" y="5891027"/>
            <a:ext cx="487363" cy="487363"/>
          </a:xfrm>
          <a:prstGeom prst="rect">
            <a:avLst/>
          </a:prstGeom>
        </p:spPr>
      </p:pic>
      <p:pic>
        <p:nvPicPr>
          <p:cNvPr id="30" name="audio_mixture">
            <a:hlinkClick r:id="" action="ppaction://media"/>
            <a:extLst>
              <a:ext uri="{FF2B5EF4-FFF2-40B4-BE49-F238E27FC236}">
                <a16:creationId xmlns:a16="http://schemas.microsoft.com/office/drawing/2014/main" id="{4D148ED4-F9C3-4797-9CCA-6A5C71C0631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353057" y="4767035"/>
            <a:ext cx="487363" cy="487363"/>
          </a:xfrm>
          <a:prstGeom prst="rect">
            <a:avLst/>
          </a:prstGeom>
        </p:spPr>
      </p:pic>
      <p:pic>
        <p:nvPicPr>
          <p:cNvPr id="31" name="audio_separation_result_1">
            <a:hlinkClick r:id="" action="ppaction://media"/>
            <a:extLst>
              <a:ext uri="{FF2B5EF4-FFF2-40B4-BE49-F238E27FC236}">
                <a16:creationId xmlns:a16="http://schemas.microsoft.com/office/drawing/2014/main" id="{CC067C70-BD16-466E-90FC-C06CA0A1299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251382" y="3859899"/>
            <a:ext cx="487363" cy="487363"/>
          </a:xfrm>
          <a:prstGeom prst="rect">
            <a:avLst/>
          </a:prstGeom>
        </p:spPr>
      </p:pic>
      <p:pic>
        <p:nvPicPr>
          <p:cNvPr id="32" name="audio_separation_result_2">
            <a:hlinkClick r:id="" action="ppaction://media"/>
            <a:extLst>
              <a:ext uri="{FF2B5EF4-FFF2-40B4-BE49-F238E27FC236}">
                <a16:creationId xmlns:a16="http://schemas.microsoft.com/office/drawing/2014/main" id="{1FB44FDC-BBFA-48B2-A13B-779F763E4E0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251381" y="58985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3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2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2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2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2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7B211-A2EE-4D8F-A092-034F422D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713DD-7B06-4D69-8FE2-833BB19C0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The experiments have three parts: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2-mix separation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3-mix separation</a:t>
            </a:r>
          </a:p>
          <a:p>
            <a:r>
              <a:rPr lang="en-US" altLang="zh-CN" dirty="0"/>
              <a:t>Real-mix separation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64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DDDBD-17B7-47CF-A4FB-76EDD886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83" y="-514"/>
            <a:ext cx="10515600" cy="1325563"/>
          </a:xfrm>
        </p:spPr>
        <p:txBody>
          <a:bodyPr/>
          <a:lstStyle/>
          <a:p>
            <a:r>
              <a:rPr lang="en-US" altLang="zh-CN" dirty="0"/>
              <a:t>3-mix separation—sample 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91A3C-EDDB-4420-9A65-C370C4F92FBA}"/>
              </a:ext>
            </a:extLst>
          </p:cNvPr>
          <p:cNvSpPr txBox="1"/>
          <p:nvPr/>
        </p:nvSpPr>
        <p:spPr>
          <a:xfrm>
            <a:off x="538428" y="1036939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Detected Objects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9A127-2208-4C8C-931F-9B8768200086}"/>
              </a:ext>
            </a:extLst>
          </p:cNvPr>
          <p:cNvSpPr txBox="1"/>
          <p:nvPr/>
        </p:nvSpPr>
        <p:spPr>
          <a:xfrm>
            <a:off x="2967008" y="1036939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 Spectrogram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247D9D-129A-4F13-A70D-DD765CA25614}"/>
              </a:ext>
            </a:extLst>
          </p:cNvPr>
          <p:cNvSpPr txBox="1"/>
          <p:nvPr/>
        </p:nvSpPr>
        <p:spPr>
          <a:xfrm>
            <a:off x="6228609" y="1068512"/>
            <a:ext cx="239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Mixture Spectrogram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5235B3-9422-4C18-BE04-01727C7273A3}"/>
              </a:ext>
            </a:extLst>
          </p:cNvPr>
          <p:cNvSpPr txBox="1"/>
          <p:nvPr/>
        </p:nvSpPr>
        <p:spPr>
          <a:xfrm>
            <a:off x="8911472" y="1036939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Separated Spectrogram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3C498EF-A4F1-43F5-857A-6CFE08F97C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3" y="3856201"/>
            <a:ext cx="2724100" cy="3430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B6359-B25D-4EE5-BB94-0E564BA084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3" y="1501358"/>
            <a:ext cx="1463247" cy="15200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45914F-EFDA-42CC-A0C8-9ACEE70D82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51" y="5018762"/>
            <a:ext cx="962025" cy="17240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90CDE4-5EC8-4939-977F-9C8BB53AB8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4" y="1406271"/>
            <a:ext cx="2250019" cy="16739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8A59EB-2116-4630-91CA-71E2B33A5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4" y="3190766"/>
            <a:ext cx="2250018" cy="16739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CDC2618-743A-488E-9ACC-DD4B8E43C4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4" y="4984462"/>
            <a:ext cx="2250017" cy="16739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38B587B-4565-4B70-863B-6E90CDD888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84" y="3190766"/>
            <a:ext cx="2250017" cy="167390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44052DD-71FF-4941-9D9C-41A8C1630E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3" y="1406270"/>
            <a:ext cx="2250020" cy="167390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A54D944-4957-4CBE-BF6B-C7293EDBF3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3" y="3190766"/>
            <a:ext cx="2250017" cy="167390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DA32F03-20B3-4220-9956-45BA10129D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2" y="4984462"/>
            <a:ext cx="2250017" cy="1673904"/>
          </a:xfrm>
          <a:prstGeom prst="rect">
            <a:avLst/>
          </a:prstGeom>
        </p:spPr>
      </p:pic>
      <p:pic>
        <p:nvPicPr>
          <p:cNvPr id="32" name="audio1_groundtruth">
            <a:hlinkClick r:id="" action="ppaction://media"/>
            <a:extLst>
              <a:ext uri="{FF2B5EF4-FFF2-40B4-BE49-F238E27FC236}">
                <a16:creationId xmlns:a16="http://schemas.microsoft.com/office/drawing/2014/main" id="{69E7B2C8-DF12-4916-ADD8-7DD2B078B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442212" y="2765878"/>
            <a:ext cx="487363" cy="487363"/>
          </a:xfrm>
          <a:prstGeom prst="rect">
            <a:avLst/>
          </a:prstGeom>
        </p:spPr>
      </p:pic>
      <p:pic>
        <p:nvPicPr>
          <p:cNvPr id="33" name="audio2_groundtruth">
            <a:hlinkClick r:id="" action="ppaction://media"/>
            <a:extLst>
              <a:ext uri="{FF2B5EF4-FFF2-40B4-BE49-F238E27FC236}">
                <a16:creationId xmlns:a16="http://schemas.microsoft.com/office/drawing/2014/main" id="{E427834D-7F30-466F-8FD6-4E9068894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435268" y="4557867"/>
            <a:ext cx="487363" cy="487363"/>
          </a:xfrm>
          <a:prstGeom prst="rect">
            <a:avLst/>
          </a:prstGeom>
        </p:spPr>
      </p:pic>
      <p:pic>
        <p:nvPicPr>
          <p:cNvPr id="34" name="audio3_groundtruth">
            <a:hlinkClick r:id="" action="ppaction://media"/>
            <a:extLst>
              <a:ext uri="{FF2B5EF4-FFF2-40B4-BE49-F238E27FC236}">
                <a16:creationId xmlns:a16="http://schemas.microsoft.com/office/drawing/2014/main" id="{6B0D15D9-57C9-4309-A003-DF2361716BD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420702" y="6361431"/>
            <a:ext cx="487363" cy="487363"/>
          </a:xfrm>
          <a:prstGeom prst="rect">
            <a:avLst/>
          </a:prstGeom>
        </p:spPr>
      </p:pic>
      <p:pic>
        <p:nvPicPr>
          <p:cNvPr id="35" name="audio_mixture">
            <a:hlinkClick r:id="" action="ppaction://media"/>
            <a:extLst>
              <a:ext uri="{FF2B5EF4-FFF2-40B4-BE49-F238E27FC236}">
                <a16:creationId xmlns:a16="http://schemas.microsoft.com/office/drawing/2014/main" id="{701568BD-8AAF-407E-A762-3B69C3F8B5E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354828" y="4543399"/>
            <a:ext cx="487363" cy="487363"/>
          </a:xfrm>
          <a:prstGeom prst="rect">
            <a:avLst/>
          </a:prstGeom>
        </p:spPr>
      </p:pic>
      <p:pic>
        <p:nvPicPr>
          <p:cNvPr id="36" name="audio_separation_result_1">
            <a:hlinkClick r:id="" action="ppaction://media"/>
            <a:extLst>
              <a:ext uri="{FF2B5EF4-FFF2-40B4-BE49-F238E27FC236}">
                <a16:creationId xmlns:a16="http://schemas.microsoft.com/office/drawing/2014/main" id="{D69EAB01-37E3-4EF5-972E-700EF80598C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69190" y="2765877"/>
            <a:ext cx="487363" cy="487363"/>
          </a:xfrm>
          <a:prstGeom prst="rect">
            <a:avLst/>
          </a:prstGeom>
        </p:spPr>
      </p:pic>
      <p:pic>
        <p:nvPicPr>
          <p:cNvPr id="37" name="audio_separation_result_2">
            <a:hlinkClick r:id="" action="ppaction://media"/>
            <a:extLst>
              <a:ext uri="{FF2B5EF4-FFF2-40B4-BE49-F238E27FC236}">
                <a16:creationId xmlns:a16="http://schemas.microsoft.com/office/drawing/2014/main" id="{03F5FE91-254D-4852-B1DC-42F8EB4F705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57614" y="4566548"/>
            <a:ext cx="487363" cy="487363"/>
          </a:xfrm>
          <a:prstGeom prst="rect">
            <a:avLst/>
          </a:prstGeom>
        </p:spPr>
      </p:pic>
      <p:pic>
        <p:nvPicPr>
          <p:cNvPr id="38" name="audio_separation_result_3">
            <a:hlinkClick r:id="" action="ppaction://media"/>
            <a:extLst>
              <a:ext uri="{FF2B5EF4-FFF2-40B4-BE49-F238E27FC236}">
                <a16:creationId xmlns:a16="http://schemas.microsoft.com/office/drawing/2014/main" id="{5BB53F7F-EF97-4990-BABF-6FECE4AD544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42181" y="63602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2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2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2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2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2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2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DDDBD-17B7-47CF-A4FB-76EDD886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83" y="-514"/>
            <a:ext cx="10515600" cy="1325563"/>
          </a:xfrm>
        </p:spPr>
        <p:txBody>
          <a:bodyPr/>
          <a:lstStyle/>
          <a:p>
            <a:r>
              <a:rPr lang="en-US" altLang="zh-CN" dirty="0"/>
              <a:t>3-mix separation—sample 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91A3C-EDDB-4420-9A65-C370C4F92FBA}"/>
              </a:ext>
            </a:extLst>
          </p:cNvPr>
          <p:cNvSpPr txBox="1"/>
          <p:nvPr/>
        </p:nvSpPr>
        <p:spPr>
          <a:xfrm>
            <a:off x="538428" y="1036939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Detected Objects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C9A127-2208-4C8C-931F-9B8768200086}"/>
              </a:ext>
            </a:extLst>
          </p:cNvPr>
          <p:cNvSpPr txBox="1"/>
          <p:nvPr/>
        </p:nvSpPr>
        <p:spPr>
          <a:xfrm>
            <a:off x="2967008" y="1036939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 Spectrogram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247D9D-129A-4F13-A70D-DD765CA25614}"/>
              </a:ext>
            </a:extLst>
          </p:cNvPr>
          <p:cNvSpPr txBox="1"/>
          <p:nvPr/>
        </p:nvSpPr>
        <p:spPr>
          <a:xfrm>
            <a:off x="6228609" y="1068512"/>
            <a:ext cx="239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Mixture Spectrogram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5235B3-9422-4C18-BE04-01727C7273A3}"/>
              </a:ext>
            </a:extLst>
          </p:cNvPr>
          <p:cNvSpPr txBox="1"/>
          <p:nvPr/>
        </p:nvSpPr>
        <p:spPr>
          <a:xfrm>
            <a:off x="8911472" y="1036939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Separated Spectrogram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A816D9-A5F3-4E22-9CC4-80510E9F7E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3" y="1794180"/>
            <a:ext cx="1976859" cy="9274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482BE0-14FD-490A-90C3-E3FB1AEB30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3" y="3564301"/>
            <a:ext cx="2013684" cy="9613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3997CE-36C9-4919-80DC-5DA4B921F0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4" y="5247779"/>
            <a:ext cx="1809721" cy="114656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364321A-296D-4801-ABF5-465E045E53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4" y="1420954"/>
            <a:ext cx="2250018" cy="16739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137EDBB-5566-48CD-B1B2-42589725AC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4" y="3202708"/>
            <a:ext cx="2250018" cy="16739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9178D7F-5C5B-4C8A-A4B0-16C6253DBEE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5" y="4984462"/>
            <a:ext cx="2250017" cy="167390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5270512-4D0F-487C-9BA7-D64E1EA81A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83" y="3202708"/>
            <a:ext cx="2250018" cy="167390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A3B23D8-2A0F-467F-AC2C-85F02BE8AEB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1" y="1440240"/>
            <a:ext cx="2250017" cy="167390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126098C-3862-4237-9A90-8E35FC2F422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1" y="3202708"/>
            <a:ext cx="2250017" cy="167390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C7D7DD8-40BB-429A-BEA5-081DF1BCE47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1" y="4984109"/>
            <a:ext cx="2250017" cy="1673904"/>
          </a:xfrm>
          <a:prstGeom prst="rect">
            <a:avLst/>
          </a:prstGeom>
        </p:spPr>
      </p:pic>
      <p:pic>
        <p:nvPicPr>
          <p:cNvPr id="37" name="audio1_groundtruth">
            <a:hlinkClick r:id="" action="ppaction://media"/>
            <a:extLst>
              <a:ext uri="{FF2B5EF4-FFF2-40B4-BE49-F238E27FC236}">
                <a16:creationId xmlns:a16="http://schemas.microsoft.com/office/drawing/2014/main" id="{443A69E4-9F34-4BE7-8CED-727208DFA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442304" y="2779510"/>
            <a:ext cx="487363" cy="487363"/>
          </a:xfrm>
          <a:prstGeom prst="rect">
            <a:avLst/>
          </a:prstGeom>
        </p:spPr>
      </p:pic>
      <p:pic>
        <p:nvPicPr>
          <p:cNvPr id="38" name="audio2_groundtruth">
            <a:hlinkClick r:id="" action="ppaction://media"/>
            <a:extLst>
              <a:ext uri="{FF2B5EF4-FFF2-40B4-BE49-F238E27FC236}">
                <a16:creationId xmlns:a16="http://schemas.microsoft.com/office/drawing/2014/main" id="{0824EEFC-264A-4AB2-A9BD-E4E67B0C75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426871" y="4552214"/>
            <a:ext cx="487363" cy="487363"/>
          </a:xfrm>
          <a:prstGeom prst="rect">
            <a:avLst/>
          </a:prstGeom>
        </p:spPr>
      </p:pic>
      <p:pic>
        <p:nvPicPr>
          <p:cNvPr id="39" name="audio3_groundtruth">
            <a:hlinkClick r:id="" action="ppaction://media"/>
            <a:extLst>
              <a:ext uri="{FF2B5EF4-FFF2-40B4-BE49-F238E27FC236}">
                <a16:creationId xmlns:a16="http://schemas.microsoft.com/office/drawing/2014/main" id="{EE21C2EF-8AA2-4D86-9161-89595B97392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442303" y="6348062"/>
            <a:ext cx="487363" cy="487363"/>
          </a:xfrm>
          <a:prstGeom prst="rect">
            <a:avLst/>
          </a:prstGeom>
        </p:spPr>
      </p:pic>
      <p:pic>
        <p:nvPicPr>
          <p:cNvPr id="40" name="audio_mixture">
            <a:hlinkClick r:id="" action="ppaction://media"/>
            <a:extLst>
              <a:ext uri="{FF2B5EF4-FFF2-40B4-BE49-F238E27FC236}">
                <a16:creationId xmlns:a16="http://schemas.microsoft.com/office/drawing/2014/main" id="{8848C88F-C45D-4A85-BE9E-12E0F0712C2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359217" y="4554621"/>
            <a:ext cx="487363" cy="487363"/>
          </a:xfrm>
          <a:prstGeom prst="rect">
            <a:avLst/>
          </a:prstGeom>
        </p:spPr>
      </p:pic>
      <p:pic>
        <p:nvPicPr>
          <p:cNvPr id="41" name="audio_separation_result_1">
            <a:hlinkClick r:id="" action="ppaction://media"/>
            <a:extLst>
              <a:ext uri="{FF2B5EF4-FFF2-40B4-BE49-F238E27FC236}">
                <a16:creationId xmlns:a16="http://schemas.microsoft.com/office/drawing/2014/main" id="{16467622-A9EC-468B-877D-61BD8A91659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62749" y="2802659"/>
            <a:ext cx="487363" cy="487363"/>
          </a:xfrm>
          <a:prstGeom prst="rect">
            <a:avLst/>
          </a:prstGeom>
        </p:spPr>
      </p:pic>
      <p:pic>
        <p:nvPicPr>
          <p:cNvPr id="42" name="audio_separation_result_2">
            <a:hlinkClick r:id="" action="ppaction://media"/>
            <a:extLst>
              <a:ext uri="{FF2B5EF4-FFF2-40B4-BE49-F238E27FC236}">
                <a16:creationId xmlns:a16="http://schemas.microsoft.com/office/drawing/2014/main" id="{96867202-7CA0-414F-A9F2-5DAD7E0B07AF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71316" y="4552214"/>
            <a:ext cx="487363" cy="487363"/>
          </a:xfrm>
          <a:prstGeom prst="rect">
            <a:avLst/>
          </a:prstGeom>
        </p:spPr>
      </p:pic>
      <p:pic>
        <p:nvPicPr>
          <p:cNvPr id="43" name="audio_separation_result_3">
            <a:hlinkClick r:id="" action="ppaction://media"/>
            <a:extLst>
              <a:ext uri="{FF2B5EF4-FFF2-40B4-BE49-F238E27FC236}">
                <a16:creationId xmlns:a16="http://schemas.microsoft.com/office/drawing/2014/main" id="{987B64A2-B6AC-4C04-847D-66261FCE8316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58891" y="63596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2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2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2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2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2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2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7B211-A2EE-4D8F-A092-034F422D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713DD-7B06-4D69-8FE2-833BB19C0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The experiments have three parts: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2-mix separation</a:t>
            </a:r>
          </a:p>
          <a:p>
            <a:r>
              <a:rPr lang="en-US" altLang="zh-CN" dirty="0"/>
              <a:t>3-mix separation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Real-mix separation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1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149</Words>
  <Application>Microsoft Office PowerPoint</Application>
  <PresentationFormat>宽屏</PresentationFormat>
  <Paragraphs>57</Paragraphs>
  <Slides>12</Slides>
  <Notes>0</Notes>
  <HiddenSlides>0</HiddenSlides>
  <MMClips>30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-apple-system</vt:lpstr>
      <vt:lpstr>等线</vt:lpstr>
      <vt:lpstr>等线 Light</vt:lpstr>
      <vt:lpstr>Arial</vt:lpstr>
      <vt:lpstr>Calibri</vt:lpstr>
      <vt:lpstr>Office 主题​​</vt:lpstr>
      <vt:lpstr>Cycle-Refining Network (CRN) for Visually-guided Music Source Separation</vt:lpstr>
      <vt:lpstr>Experiments</vt:lpstr>
      <vt:lpstr>Experiments</vt:lpstr>
      <vt:lpstr>2-mix separation—sample 1</vt:lpstr>
      <vt:lpstr>2-mix separation—sample 2</vt:lpstr>
      <vt:lpstr>Experiments</vt:lpstr>
      <vt:lpstr>3-mix separation—sample 1</vt:lpstr>
      <vt:lpstr>3-mix separation—sample 2</vt:lpstr>
      <vt:lpstr>Experiments</vt:lpstr>
      <vt:lpstr>Real-mix separation—sample 1</vt:lpstr>
      <vt:lpstr>Real-mix separation—sample 2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Cycle-Refining Network (CRN) for Visually-guided Music Source Separation</dc:title>
  <dc:creator>马 硕</dc:creator>
  <cp:lastModifiedBy>马 硕</cp:lastModifiedBy>
  <cp:revision>14</cp:revision>
  <dcterms:created xsi:type="dcterms:W3CDTF">2021-02-09T07:32:11Z</dcterms:created>
  <dcterms:modified xsi:type="dcterms:W3CDTF">2021-02-09T08:13:02Z</dcterms:modified>
</cp:coreProperties>
</file>